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0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  <p:sldId id="872" r:id="rId15"/>
    <p:sldId id="873" r:id="rId16"/>
    <p:sldId id="874" r:id="rId17"/>
    <p:sldId id="875" r:id="rId18"/>
    <p:sldId id="876" r:id="rId1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八年级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冲刺训练　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indent="715963" algn="dist" hangingPunct="0">
              <a:spcAft>
                <a:spcPts val="0"/>
              </a:spcAf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day, my mum wanted to have a conversation with me. I wanted to </a:t>
            </a:r>
            <a:endParaRPr lang="en-US" altLang="zh-CN" sz="28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when I looked at her eyes, I felt I couldn’t refuse. Instead of asking me to study hard, to my surprise, Mum just asked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wanted to do in the future. </a:t>
            </a:r>
            <a:r>
              <a:rPr lang="zh-CN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thinking too much, I just said I would like to study hard.</a:t>
            </a:r>
            <a:endParaRPr lang="zh-CN" altLang="zh-CN" sz="28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27635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752975" algn="l"/>
                <a:tab pos="7081838" algn="l"/>
                <a:tab pos="9774238" algn="l"/>
              </a:tabLst>
            </a:pP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8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what	B. how	C. where	D. why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56760" y="341369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6" name="内容占位符 8"/>
          <p:cNvSpPr txBox="1">
            <a:spLocks/>
          </p:cNvSpPr>
          <p:nvPr/>
        </p:nvSpPr>
        <p:spPr bwMode="auto">
          <a:xfrm>
            <a:off x="360854" y="3886926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考查疑问词辨析。句意：令我惊讶的是，妈妈没有要求我努力学习，而只是问我将来想做什么。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什么；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怎样；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在哪里；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为什么。动词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缺少宾语，需用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作宾语。故选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084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indent="715963" algn="dist" hangingPunct="0">
              <a:spcAft>
                <a:spcPts val="0"/>
              </a:spcAf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day, my mum wanted to have a conversation with me. I wanted to </a:t>
            </a:r>
            <a:endParaRPr lang="en-US" altLang="zh-CN" sz="28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when I looked at her eyes, I felt I couldn’t refuse. Instead of asking me to study hard, to my surprise, Mum just asked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wanted to do in the future. </a:t>
            </a:r>
            <a:r>
              <a:rPr lang="zh-CN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thinking too much, I just said I would like to study hard.</a:t>
            </a:r>
            <a:endParaRPr lang="zh-CN" altLang="zh-CN" sz="28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29861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667250" algn="l"/>
                <a:tab pos="7081838" algn="l"/>
                <a:tab pos="9686925" algn="l"/>
              </a:tabLst>
            </a:pP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8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Along	B. During	C. Without	D. With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48134" y="343499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6" name="内容占位符 9"/>
          <p:cNvSpPr txBox="1">
            <a:spLocks/>
          </p:cNvSpPr>
          <p:nvPr/>
        </p:nvSpPr>
        <p:spPr bwMode="auto">
          <a:xfrm>
            <a:off x="360854" y="3924430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考查介词辨析。句意：我没有多想，就随口说我会努力学习。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along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沿着；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during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28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期间；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without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没有；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28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一起。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without thinking too much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8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不假思索</a:t>
            </a:r>
            <a:r>
              <a:rPr lang="en-US" altLang="zh-CN" sz="28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5883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89676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Mum 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asked again, “I asked, what do you WANT to do</a:t>
            </a:r>
            <a:r>
              <a:rPr lang="zh-CN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3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060262"/>
            <a:ext cx="11485848" cy="697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86275" algn="l"/>
                <a:tab pos="6634163" algn="l"/>
                <a:tab pos="9861550" algn="l"/>
              </a:tabLst>
            </a:pPr>
            <a:r>
              <a:rPr lang="zh-CN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 </a:t>
            </a:r>
            <a:r>
              <a:rPr lang="en-US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shouted	B. smiled                  C. replied	D. cried</a:t>
            </a:r>
            <a:endParaRPr lang="zh-CN" altLang="zh-CN" sz="3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99890" y="2197221"/>
            <a:ext cx="441146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altLang="zh-CN" sz="3000"/>
              <a:t>B</a:t>
            </a:r>
            <a:endParaRPr lang="zh-CN" altLang="en-US" sz="3000"/>
          </a:p>
        </p:txBody>
      </p:sp>
      <p:sp>
        <p:nvSpPr>
          <p:cNvPr id="6" name="内容占位符 10"/>
          <p:cNvSpPr txBox="1">
            <a:spLocks/>
          </p:cNvSpPr>
          <p:nvPr/>
        </p:nvSpPr>
        <p:spPr bwMode="auto">
          <a:xfrm>
            <a:off x="360854" y="2672162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>
              <a:spcAft>
                <a:spcPts val="0"/>
              </a:spcAft>
            </a:pP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考查动词辨析。句意：妈妈微笑着再次问道</a:t>
            </a:r>
            <a:r>
              <a:rPr lang="en-US" altLang="zh-CN" sz="3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sz="30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shout</a:t>
            </a:r>
            <a:r>
              <a:rPr lang="zh-CN" altLang="zh-CN" sz="30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大喊</a:t>
            </a:r>
            <a:r>
              <a:rPr lang="zh-CN" altLang="zh-CN" sz="3000" b="1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smile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微笑；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reply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回答；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cry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哭喊</a:t>
            </a:r>
            <a:r>
              <a:rPr lang="zh-CN" altLang="zh-CN" sz="3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。根据语境可知，妈妈在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温柔</a:t>
            </a:r>
            <a:r>
              <a:rPr lang="en-US" altLang="zh-CN" sz="30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</a:t>
            </a:r>
          </a:p>
          <a:p>
            <a:pPr eaLnBrk="1">
              <a:spcAft>
                <a:spcPts val="0"/>
              </a:spcAft>
            </a:pPr>
            <a:r>
              <a:rPr lang="en-US" altLang="zh-CN" sz="30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0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shout </a:t>
            </a:r>
            <a:r>
              <a:rPr lang="en-US" altLang="zh-CN" sz="30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at/ to sb</a:t>
            </a:r>
            <a:r>
              <a:rPr lang="zh-CN" altLang="en-US" sz="3000" b="1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意</a:t>
            </a:r>
            <a:r>
              <a:rPr lang="zh-CN" altLang="en-US" sz="3000" b="1" smtClean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sz="3000" b="1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en-US" sz="3000" b="1" smtClean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某人大喊</a:t>
            </a:r>
            <a:r>
              <a:rPr lang="en-US" altLang="zh-CN" sz="3000" b="1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30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en-US" sz="30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3000" b="1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spcAft>
                <a:spcPts val="0"/>
              </a:spcAft>
            </a:pPr>
            <a:r>
              <a:rPr lang="zh-CN" altLang="zh-CN" sz="3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地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引导作者。因此，她是微笑的状态。故选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539" y="4109091"/>
            <a:ext cx="738062" cy="527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572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481175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never 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thought about the question. So I said 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kept silent.</a:t>
            </a:r>
            <a:endParaRPr lang="zh-CN" altLang="zh-CN" sz="3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186280"/>
            <a:ext cx="11485848" cy="737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72000" algn="l"/>
                <a:tab pos="6910388" algn="l"/>
                <a:tab pos="9151938" algn="l"/>
                <a:tab pos="9861550" algn="l"/>
              </a:tabLst>
            </a:pP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2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11. 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seriously	B. slowly	C. quickly	D. luckily</a:t>
            </a:r>
            <a:endParaRPr lang="zh-CN" altLang="zh-CN" sz="3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49020" y="233281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/>
              <a:t>A</a:t>
            </a:r>
            <a:endParaRPr lang="zh-CN" altLang="en-US" sz="3200"/>
          </a:p>
        </p:txBody>
      </p:sp>
      <p:sp>
        <p:nvSpPr>
          <p:cNvPr id="6" name="内容占位符 11"/>
          <p:cNvSpPr txBox="1">
            <a:spLocks/>
          </p:cNvSpPr>
          <p:nvPr/>
        </p:nvSpPr>
        <p:spPr bwMode="auto">
          <a:xfrm>
            <a:off x="360854" y="2925103"/>
            <a:ext cx="11485848" cy="221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考查副词辨析。句意：我从来没有认真地想过这个问题。</a:t>
            </a: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seriously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认真地；</a:t>
            </a: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slowly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慢慢地；</a:t>
            </a: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quickly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快速地；</a:t>
            </a: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luckily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幸运地。此处指作者从未认真地想过这个问题。故选</a:t>
            </a: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0480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481175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never 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thought about the question. So I said 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kept silent.</a:t>
            </a:r>
            <a:endParaRPr lang="zh-CN" altLang="zh-CN" sz="3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132856"/>
            <a:ext cx="1148584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752975" algn="l"/>
                <a:tab pos="6815138" algn="l"/>
                <a:tab pos="7177088" algn="l"/>
                <a:tab pos="7445375" algn="l"/>
                <a:tab pos="9058275" algn="l"/>
                <a:tab pos="9420225" algn="l"/>
                <a:tab pos="9861550" algn="l"/>
              </a:tabLst>
            </a:pP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2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12. 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everything	B. something	C. nothing	 D. anything</a:t>
            </a:r>
            <a:endParaRPr lang="zh-CN" altLang="zh-CN" sz="3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40394" y="228802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/>
              <a:t>C</a:t>
            </a:r>
            <a:endParaRPr lang="zh-CN" altLang="en-US" sz="3200"/>
          </a:p>
        </p:txBody>
      </p:sp>
      <p:sp>
        <p:nvSpPr>
          <p:cNvPr id="6" name="内容占位符 12"/>
          <p:cNvSpPr txBox="1">
            <a:spLocks/>
          </p:cNvSpPr>
          <p:nvPr/>
        </p:nvSpPr>
        <p:spPr bwMode="auto">
          <a:xfrm>
            <a:off x="360854" y="2852936"/>
            <a:ext cx="11485848" cy="2953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考查不定代词辨析。句意：因此我一言不发，保持沉默。</a:t>
            </a: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everything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一切；</a:t>
            </a: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something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某事；</a:t>
            </a: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nothing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没有什么；</a:t>
            </a: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anything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任何事情。根据</a:t>
            </a: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“kept silent”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可知，作者什么话也没说。故选</a:t>
            </a: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0302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19838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“Whether you want to go on studying or work,” she went on, “it is your own decision. Your life 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 decided by you, not by anyone else, including me.”</a:t>
            </a:r>
            <a:endParaRPr lang="zh-CN" altLang="zh-CN" sz="3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928505"/>
            <a:ext cx="11485848" cy="737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86275" algn="l"/>
                <a:tab pos="7081838" algn="l"/>
                <a:tab pos="9420225" algn="l"/>
              </a:tabLst>
            </a:pP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2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13. 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may	B. could	C. might	D. should</a:t>
            </a:r>
            <a:endParaRPr lang="zh-CN" altLang="zh-CN" sz="3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54646" y="310034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/>
              <a:t>D</a:t>
            </a:r>
            <a:endParaRPr lang="zh-CN" altLang="en-US" sz="3200"/>
          </a:p>
        </p:txBody>
      </p:sp>
      <p:sp>
        <p:nvSpPr>
          <p:cNvPr id="6" name="内容占位符 13"/>
          <p:cNvSpPr txBox="1">
            <a:spLocks/>
          </p:cNvSpPr>
          <p:nvPr/>
        </p:nvSpPr>
        <p:spPr bwMode="auto">
          <a:xfrm>
            <a:off x="360854" y="3652477"/>
            <a:ext cx="11485848" cy="2953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考查情态动词辨析。句意：你的生活应该由你自己决定，而不是任何人，包括我。</a:t>
            </a: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可以；</a:t>
            </a: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could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能够；</a:t>
            </a: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might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可以；</a:t>
            </a: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should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应该。</a:t>
            </a: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“not by anyone else”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强调责任与义务，因此用情态动词</a:t>
            </a: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should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1595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620688"/>
            <a:ext cx="11485848" cy="2779351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the first time in my life I was asked to make my own decision. It took me a long 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make the biggest decision so far in my life—I wanted to be a man who makes a 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world. From then on, I studied hard.</a:t>
            </a:r>
            <a:endParaRPr lang="zh-CN" altLang="zh-CN" sz="3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259106"/>
            <a:ext cx="11485848" cy="697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752975" algn="l"/>
                <a:tab pos="7081838" algn="l"/>
              </a:tabLst>
            </a:pPr>
            <a:r>
              <a:rPr lang="zh-CN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14. </a:t>
            </a:r>
            <a:r>
              <a:rPr lang="en-US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time	B. job	C. face	D. goodbye</a:t>
            </a:r>
            <a:endParaRPr lang="zh-CN" altLang="zh-CN" sz="3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02890" y="3413080"/>
            <a:ext cx="461986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altLang="zh-CN" sz="3000"/>
              <a:t>A</a:t>
            </a:r>
            <a:endParaRPr lang="zh-CN" altLang="en-US" sz="3000"/>
          </a:p>
        </p:txBody>
      </p:sp>
      <p:sp>
        <p:nvSpPr>
          <p:cNvPr id="6" name="内容占位符 14"/>
          <p:cNvSpPr txBox="1">
            <a:spLocks/>
          </p:cNvSpPr>
          <p:nvPr/>
        </p:nvSpPr>
        <p:spPr bwMode="auto">
          <a:xfrm>
            <a:off x="360854" y="3889004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考查名词辨析。句意：我花了很长时间才做出迄今为止我人生中最大的决定</a:t>
            </a:r>
            <a:r>
              <a:rPr lang="en-US" altLang="zh-CN" sz="3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sz="30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zh-CN" altLang="zh-CN" sz="30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时间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job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工作；</a:t>
            </a:r>
            <a:r>
              <a:rPr lang="en-US" altLang="zh-CN" sz="3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face</a:t>
            </a:r>
            <a:r>
              <a:rPr lang="zh-CN" altLang="zh-CN" sz="3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脸；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goodbye</a:t>
            </a:r>
            <a:r>
              <a:rPr lang="zh-CN" altLang="zh-CN" sz="3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告别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0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a good time</a:t>
            </a:r>
            <a:r>
              <a:rPr lang="zh-CN" altLang="en-US" sz="3000" b="1" smtClean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过得愉快</a:t>
            </a:r>
            <a:endParaRPr lang="en-US" altLang="zh-CN" sz="3000" b="1" smtClean="0">
              <a:solidFill>
                <a:srgbClr val="00B0F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 sb a long time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3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花费某人很长时间</a:t>
            </a:r>
            <a:r>
              <a:rPr lang="en-US" altLang="zh-CN" sz="3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5086" y="5328009"/>
            <a:ext cx="702070" cy="484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4169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79351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the first time in my life I was asked to make my own decision. It took me a long 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make the biggest decision so far in my life—I wanted to be a man who makes a 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world. From then on, I studied hard.</a:t>
            </a:r>
            <a:endParaRPr lang="zh-CN" altLang="zh-CN" sz="3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379840"/>
            <a:ext cx="11485848" cy="697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856038" algn="l"/>
                <a:tab pos="6280150" algn="l"/>
                <a:tab pos="8609013" algn="l"/>
                <a:tab pos="9861550" algn="l"/>
              </a:tabLst>
            </a:pPr>
            <a:r>
              <a:rPr lang="zh-CN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15. </a:t>
            </a:r>
            <a:r>
              <a:rPr lang="en-US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dream	B. difference	C. decision	D. discussion</a:t>
            </a:r>
            <a:endParaRPr lang="zh-CN" altLang="zh-CN" sz="3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20142" y="3526379"/>
            <a:ext cx="441146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altLang="zh-CN" sz="3000"/>
              <a:t>B</a:t>
            </a:r>
            <a:endParaRPr lang="zh-CN" altLang="en-US" sz="3000"/>
          </a:p>
        </p:txBody>
      </p:sp>
      <p:sp>
        <p:nvSpPr>
          <p:cNvPr id="6" name="内容占位符 16"/>
          <p:cNvSpPr txBox="1">
            <a:spLocks/>
          </p:cNvSpPr>
          <p:nvPr/>
        </p:nvSpPr>
        <p:spPr bwMode="auto">
          <a:xfrm>
            <a:off x="360854" y="3974488"/>
            <a:ext cx="11485848" cy="2631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</a:t>
            </a:r>
            <a:r>
              <a:rPr lang="en-US" altLang="zh-CN" sz="3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我想成为一个在世界</a:t>
            </a:r>
            <a:r>
              <a:rPr lang="zh-CN" altLang="zh-CN" sz="3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上有所作为的人。</a:t>
            </a:r>
            <a:r>
              <a:rPr lang="en-US" altLang="zh-CN" sz="3000" b="1" u="wavy" spc="-10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dream</a:t>
            </a:r>
            <a:r>
              <a:rPr lang="zh-CN" altLang="zh-CN" sz="3000" b="1" u="wavy" spc="-10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梦想</a:t>
            </a:r>
            <a:r>
              <a:rPr lang="zh-CN" altLang="zh-CN" sz="3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3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difference</a:t>
            </a:r>
            <a:r>
              <a:rPr lang="zh-CN" altLang="zh-CN" sz="3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不同（</a:t>
            </a:r>
            <a:r>
              <a:rPr lang="zh-CN" altLang="zh-CN" sz="3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之处</a:t>
            </a:r>
            <a:r>
              <a:rPr lang="zh-CN" altLang="zh-CN" sz="3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r>
              <a:rPr lang="en-US" altLang="zh-CN" sz="3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decision</a:t>
            </a:r>
            <a:r>
              <a:rPr lang="zh-CN" altLang="zh-CN" sz="3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决定；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discussion</a:t>
            </a:r>
            <a:endParaRPr lang="en-US" altLang="zh-CN" sz="3000" b="1" spc="-10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00000"/>
              </a:lnSpc>
              <a:spcAft>
                <a:spcPts val="0"/>
              </a:spcAft>
            </a:pPr>
            <a:r>
              <a:rPr lang="en-US" altLang="zh-CN" sz="30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dream of</a:t>
            </a:r>
            <a:r>
              <a:rPr lang="zh-CN" altLang="en-US" sz="3000" b="1" smtClean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梦见</a:t>
            </a:r>
            <a:endParaRPr lang="en-US" altLang="zh-CN" sz="3000" b="1" smtClean="0">
              <a:solidFill>
                <a:srgbClr val="00B0F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>
              <a:spcAft>
                <a:spcPts val="0"/>
              </a:spcAft>
            </a:pPr>
            <a:r>
              <a:rPr lang="zh-CN" altLang="zh-CN" sz="3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讨论。固定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短语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a difference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3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有影响</a:t>
            </a:r>
            <a:r>
              <a:rPr lang="en-US" altLang="zh-CN" sz="3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0790" y="5342806"/>
            <a:ext cx="670965" cy="479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287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028013"/>
            <a:ext cx="11485848" cy="4401114"/>
          </a:xfrm>
          <a:prstGeom prst="rect">
            <a:avLst/>
          </a:prstGeom>
        </p:spPr>
      </p:pic>
      <p:pic>
        <p:nvPicPr>
          <p:cNvPr id="10" name="译文.eps" descr="id:214748733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3328706"/>
            <a:ext cx="1224136" cy="378439"/>
          </a:xfrm>
          <a:prstGeom prst="rect">
            <a:avLst/>
          </a:prstGeom>
        </p:spPr>
      </p:pic>
      <p:pic>
        <p:nvPicPr>
          <p:cNvPr id="11" name="分析.eps" descr="id:214748734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98522" y="4115731"/>
            <a:ext cx="1250325" cy="386536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4633" y="954331"/>
            <a:ext cx="2850254" cy="553993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341923"/>
            <a:ext cx="11485848" cy="424731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the first time in my life I was asked to make my own decision.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是我人生中第一次被要求自己做决定。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是一个简单句。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 asked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是一般过去时的被动语态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5639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3827" y="972102"/>
            <a:ext cx="11360012" cy="117665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590" y="2237381"/>
            <a:ext cx="2736304" cy="715103"/>
          </a:xfrm>
          <a:prstGeom prst="rect">
            <a:avLst/>
          </a:prstGeom>
        </p:spPr>
      </p:pic>
      <p:sp>
        <p:nvSpPr>
          <p:cNvPr id="6" name="内容占位符 1"/>
          <p:cNvSpPr>
            <a:spLocks noGrp="1"/>
          </p:cNvSpPr>
          <p:nvPr>
            <p:ph idx="1"/>
          </p:nvPr>
        </p:nvSpPr>
        <p:spPr>
          <a:xfrm>
            <a:off x="360854" y="2204864"/>
            <a:ext cx="11485848" cy="295350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32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sz="32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是一篇记叙文。文章主要讲述了作者在初三时因叛逆导致成绩下滑</a:t>
            </a:r>
            <a:r>
              <a:rPr lang="zh-CN" altLang="zh-CN" sz="32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后来母亲通过一次深入谈话引导他首次为自己的人生做决定</a:t>
            </a:r>
            <a:r>
              <a:rPr lang="zh-CN" altLang="zh-CN" sz="32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从而确立</a:t>
            </a:r>
            <a:r>
              <a:rPr lang="en-US" altLang="zh-CN" sz="320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要成为一个对世界有影响的人</a:t>
            </a:r>
            <a:r>
              <a:rPr lang="en-US" altLang="zh-CN" sz="320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的梦想</a:t>
            </a:r>
            <a:r>
              <a:rPr lang="zh-CN" altLang="zh-CN" sz="32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并从此努力学习、改变自我的成长经历。</a:t>
            </a:r>
            <a:endParaRPr lang="zh-CN" altLang="zh-CN" sz="32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5039054"/>
            <a:ext cx="11485848" cy="737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0">
              <a:spcAft>
                <a:spcPts val="0"/>
              </a:spcAft>
            </a:pP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浙江宁波鄞州区期末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3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36597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2082173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Everybody makes decisions in daily life. They can be as important as what you will do in the future 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simple as what you will eat for breakfast. 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decisions could be the turning point of your life.</a:t>
            </a:r>
            <a:endParaRPr lang="zh-CN" altLang="zh-CN" sz="3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875465"/>
            <a:ext cx="11485848" cy="697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114925" algn="l"/>
                <a:tab pos="7531100" algn="l"/>
                <a:tab pos="10136188" algn="l"/>
              </a:tabLst>
            </a:pPr>
            <a:r>
              <a:rPr lang="zh-CN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 </a:t>
            </a:r>
            <a:r>
              <a:rPr lang="en-US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and	B. or	C. but	D. so</a:t>
            </a:r>
            <a:endParaRPr lang="zh-CN" altLang="zh-CN" sz="3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20142" y="3030055"/>
            <a:ext cx="441146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000"/>
              <a:t>B</a:t>
            </a:r>
            <a:endParaRPr lang="zh-CN" altLang="en-US" sz="300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501008"/>
            <a:ext cx="11485848" cy="2774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考查连词辨析。句意：这些决定可以是</a:t>
            </a:r>
            <a:r>
              <a:rPr lang="en-US" altLang="zh-CN" sz="3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你将来要做什么</a:t>
            </a:r>
            <a:r>
              <a:rPr lang="en-US" altLang="zh-CN" sz="3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那样重要的决定，或者是</a:t>
            </a:r>
            <a:r>
              <a:rPr lang="en-US" altLang="zh-CN" sz="3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你早餐吃什么</a:t>
            </a:r>
            <a:r>
              <a:rPr lang="en-US" altLang="zh-CN" sz="3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那样简单的决定。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和；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或者；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但是；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因此。根据句中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“as important as... as simple as...”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的并列结构可知，需用选择连词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连接。故选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2360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2082173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Everybody makes decisions in daily life. They can be as important as what you will do in the future 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simple as what you will eat for breakfast. 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decisions could be the turning point of your life.</a:t>
            </a:r>
            <a:endParaRPr lang="zh-CN" altLang="zh-CN" sz="3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863729"/>
            <a:ext cx="11485848" cy="697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752975" algn="l"/>
                <a:tab pos="7358063" algn="l"/>
                <a:tab pos="9593263" algn="l"/>
              </a:tabLst>
            </a:pPr>
            <a:r>
              <a:rPr lang="zh-CN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</a:t>
            </a:r>
            <a:r>
              <a:rPr lang="en-US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No	B. All	C. Any	D. Some</a:t>
            </a:r>
            <a:endParaRPr lang="zh-CN" altLang="zh-CN" sz="3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25768" y="2994486"/>
            <a:ext cx="461986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000"/>
              <a:t>C</a:t>
            </a:r>
            <a:endParaRPr lang="zh-CN" altLang="en-US" sz="3000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3515693"/>
            <a:ext cx="11485848" cy="2082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考查限定词辨析。句意：任何决定都可能成为你人生的转折点。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没有；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全部；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任何；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一些。此处指人生的任何决定都可能具有关键作用，因此要慎重做出决定。故选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2881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493924"/>
            <a:ext cx="11485848" cy="2774670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made an 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decision when I was in Junior 3. 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en-US" sz="3000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made that decision, I was one of the boys who tried too hard to act as an adult. I didn’t know that only 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want to show themselves as adults. I didn’t listen to my parents or teachers, and my 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became poor.</a:t>
            </a:r>
            <a:endParaRPr lang="zh-CN" altLang="zh-CN" sz="3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234992"/>
            <a:ext cx="11485848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391025" algn="l"/>
                <a:tab pos="6365875" algn="l"/>
                <a:tab pos="6546850" algn="l"/>
                <a:tab pos="6996113" algn="l"/>
                <a:tab pos="8789988" algn="l"/>
                <a:tab pos="9861550" algn="l"/>
              </a:tabLst>
            </a:pPr>
            <a:r>
              <a:rPr lang="zh-CN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</a:t>
            </a:r>
            <a:r>
              <a:rPr lang="en-US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exciting	B. interesting		  C. angry	   D. important</a:t>
            </a:r>
            <a:endParaRPr lang="zh-CN" altLang="zh-CN" sz="3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91264" y="3364279"/>
            <a:ext cx="461986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000"/>
              <a:t>D</a:t>
            </a:r>
            <a:endParaRPr lang="zh-CN" altLang="en-US" sz="3000"/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3930526"/>
            <a:ext cx="11485848" cy="2774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考查形容词辨析。句意：我在初三时做了一个重要的决定。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exciting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令人兴奋的；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interesting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有趣的；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angry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生气的；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important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重要的。下文讲述该决定改变了作者的人生轨迹，可见这个决定很重要。故选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6897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586184"/>
            <a:ext cx="11485848" cy="2774670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made an 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decision when I was in Junior 3. 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en-US" sz="3000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made that decision, I was one of the boys who tried too hard to act as an adult. I didn’t know that only 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want to show themselves as adults. I didn’t listen to my parents or teachers, and my 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became poor.</a:t>
            </a:r>
            <a:endParaRPr lang="zh-CN" altLang="zh-CN" sz="3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249618"/>
            <a:ext cx="11485848" cy="697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838700" algn="l"/>
                <a:tab pos="6996113" algn="l"/>
                <a:tab pos="9420225" algn="l"/>
              </a:tabLst>
            </a:pPr>
            <a:r>
              <a:rPr lang="zh-CN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</a:t>
            </a:r>
            <a:r>
              <a:rPr lang="en-US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Before	B. After	C. Because	D. Unless</a:t>
            </a:r>
            <a:endParaRPr lang="zh-CN" altLang="zh-CN" sz="3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02890" y="3369950"/>
            <a:ext cx="461986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000"/>
              <a:t>A</a:t>
            </a:r>
            <a:endParaRPr lang="zh-CN" altLang="en-US" sz="3000"/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60854" y="3845128"/>
            <a:ext cx="11485848" cy="2774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考查连词辨析。句意：在我做出那个决定之前，我是那些拼命装成大人的男孩之一。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3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之前；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3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之后；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因为；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unless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除非。根据下文结果</a:t>
            </a:r>
            <a:r>
              <a:rPr lang="en-US" altLang="zh-CN" sz="3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我成绩变差</a:t>
            </a:r>
            <a:r>
              <a:rPr lang="en-US" altLang="zh-CN" sz="3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可知，此处指作者做出决定前的状态。故选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7504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9998" y="548680"/>
            <a:ext cx="11485848" cy="2774670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made an 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decision when I was in Junior 3. 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en-US" sz="3000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made that decision, I was one of the boys who tried too hard to act as an adult. I didn’t know that only 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want to show themselves as adults. I didn’t listen to my parents or teachers, and my 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became poor.</a:t>
            </a:r>
            <a:endParaRPr lang="zh-CN" altLang="zh-CN" sz="3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9998" y="3303568"/>
            <a:ext cx="11485848" cy="697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667250" algn="l"/>
                <a:tab pos="7262813" algn="l"/>
                <a:tab pos="9239250" algn="l"/>
              </a:tabLst>
            </a:pPr>
            <a:r>
              <a:rPr lang="zh-CN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</a:t>
            </a:r>
            <a:r>
              <a:rPr lang="en-US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artists	B. doctors	C. kids	D. teachers</a:t>
            </a:r>
            <a:endParaRPr lang="zh-CN" altLang="zh-CN" sz="3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00408" y="3432280"/>
            <a:ext cx="461986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000"/>
              <a:t>C</a:t>
            </a:r>
            <a:endParaRPr lang="zh-CN" altLang="en-US" sz="3000"/>
          </a:p>
        </p:txBody>
      </p:sp>
      <p:sp>
        <p:nvSpPr>
          <p:cNvPr id="6" name="内容占位符 5"/>
          <p:cNvSpPr txBox="1">
            <a:spLocks/>
          </p:cNvSpPr>
          <p:nvPr/>
        </p:nvSpPr>
        <p:spPr bwMode="auto">
          <a:xfrm>
            <a:off x="369998" y="3917136"/>
            <a:ext cx="11485848" cy="2774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考查名词辨析。句意：我不知道只有孩子才想装成大人。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artist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艺术家；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doctor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医生；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kid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孩子；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老师。根据上文中的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“boys who tried too hard to act as an adult”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可知，此处指孩子。故选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3800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74670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made an 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decision when I was in Junior 3. 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en-US" sz="3000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made that decision, I was one of the boys who tried too hard to act as an adult. I didn’t know that only 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want to show themselves as adults. I didn’t listen to my parents or teachers, and my 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became poor.</a:t>
            </a:r>
            <a:endParaRPr lang="zh-CN" altLang="zh-CN" sz="3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494549"/>
            <a:ext cx="11485848" cy="697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667250" algn="l"/>
                <a:tab pos="7177088" algn="l"/>
                <a:tab pos="9324975" algn="l"/>
              </a:tabLst>
            </a:pPr>
            <a:r>
              <a:rPr lang="zh-CN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 </a:t>
            </a:r>
            <a:r>
              <a:rPr lang="en-US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maths	B. grades	C. family	D. English</a:t>
            </a:r>
            <a:endParaRPr lang="zh-CN" altLang="zh-CN" sz="3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08516" y="3627772"/>
            <a:ext cx="441146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000"/>
              <a:t>B</a:t>
            </a:r>
            <a:endParaRPr lang="zh-CN" altLang="en-US" sz="3000"/>
          </a:p>
        </p:txBody>
      </p:sp>
      <p:sp>
        <p:nvSpPr>
          <p:cNvPr id="6" name="内容占位符 6"/>
          <p:cNvSpPr txBox="1">
            <a:spLocks/>
          </p:cNvSpPr>
          <p:nvPr/>
        </p:nvSpPr>
        <p:spPr bwMode="auto">
          <a:xfrm>
            <a:off x="360854" y="4163765"/>
            <a:ext cx="11485848" cy="2082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考查名词辨析。句意：我不听父母和老师的话，我的成绩变得很糟糕。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数学；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grades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成绩；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family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家庭；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English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英语。作者不听父母和老师的话，因此推测他的成绩变得很差。故选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9612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indent="715963" algn="dist" hangingPunct="0">
              <a:spcAft>
                <a:spcPts val="0"/>
              </a:spcAf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day, my mum wanted to have a conversation with me. I wanted to </a:t>
            </a:r>
            <a:endParaRPr lang="en-US" altLang="zh-CN" sz="28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when I looked at her eyes, I felt I couldn’t refuse. Instead of asking me to study hard, to my surprise, Mum just asked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wanted to do in the future. </a:t>
            </a:r>
            <a:r>
              <a:rPr lang="zh-CN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thinking too much, I just said I would like to study hard.</a:t>
            </a:r>
            <a:endParaRPr lang="zh-CN" altLang="zh-CN" sz="28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3260289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37013" algn="l"/>
                <a:tab pos="6461125" algn="l"/>
                <a:tab pos="8789988" algn="l"/>
                <a:tab pos="9861550" algn="l"/>
              </a:tabLst>
            </a:pP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8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take up	B. fall down	C. come true	D. turn down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48134" y="338957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</a:t>
            </a:r>
            <a:endParaRPr lang="zh-CN" altLang="en-US"/>
          </a:p>
        </p:txBody>
      </p:sp>
      <p:sp>
        <p:nvSpPr>
          <p:cNvPr id="9" name="内容占位符 7"/>
          <p:cNvSpPr txBox="1">
            <a:spLocks/>
          </p:cNvSpPr>
          <p:nvPr/>
        </p:nvSpPr>
        <p:spPr bwMode="auto">
          <a:xfrm>
            <a:off x="360854" y="3878300"/>
            <a:ext cx="11485848" cy="259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考查动词短语辨析。句意：我想拒绝，但当我看着妈妈的眼睛时，我无法拒绝。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 up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开始从事；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fall down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倒塌；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 true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实现；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 down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拒绝。根据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felt I couldn’t refuse”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可知，作者一开始想拒绝。故选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4535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B0F0"/>
          </a:solidFill>
          <a:prstDash val="dash"/>
          <a:miter lim="800000"/>
        </a:ln>
      </a:spPr>
      <a:bodyPr vert="horz" wrap="squar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1050</TotalTime>
  <Words>1230</Words>
  <Application>Microsoft Office PowerPoint</Application>
  <PresentationFormat>自定义</PresentationFormat>
  <Paragraphs>75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7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760</cp:revision>
  <dcterms:created xsi:type="dcterms:W3CDTF">2020-11-06T05:24:00Z</dcterms:created>
  <dcterms:modified xsi:type="dcterms:W3CDTF">2025-09-13T09:42:29Z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